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</p:sldMasterIdLst>
  <p:notesMasterIdLst>
    <p:notesMasterId r:id="rId16"/>
  </p:notesMasterIdLst>
  <p:sldIdLst>
    <p:sldId id="283" r:id="rId5"/>
    <p:sldId id="257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4254" autoAdjust="0"/>
  </p:normalViewPr>
  <p:slideViewPr>
    <p:cSldViewPr snapToGrid="0">
      <p:cViewPr varScale="1">
        <p:scale>
          <a:sx n="96" d="100"/>
          <a:sy n="96" d="100"/>
        </p:scale>
        <p:origin x="20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8720A-0EE3-4154-8DE8-E82967D1BCDA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B763F-5896-4598-9E59-F48F40FB59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5790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2BBF9C-7824-F84F-91D6-DB27D84F02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Zuyderland</a:t>
            </a:r>
            <a:r>
              <a:rPr lang="nl-NL" dirty="0"/>
              <a:t> Presentatie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407DE8C-21C5-EB4A-BC23-53A9EB8F28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5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Schrijf hier uw ondertitel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3C7B78-92E2-764A-967D-FE5485273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C0704-5540-E74B-AF10-32631F4686B1}" type="datetimeFigureOut">
              <a:rPr lang="nl-NL" smtClean="0"/>
              <a:pPr/>
              <a:t>21-11-2023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A24453-F361-5347-9878-5B967BD3C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3089AD-4776-2846-A173-5B0F1A78E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00464C-7874-2644-9E03-9A55B462FB0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5619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96F175-9632-594C-A08C-632714837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0211DF-909A-8047-AE1A-3D9F1CE7A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B6D4C5-F1BE-3D45-AE82-709C5E9B8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0704-5540-E74B-AF10-32631F4686B1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6AA9A1-7198-C54E-B825-9A908D1F4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7D24E4-369E-8F44-817D-160578CC9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464C-7874-2644-9E03-9A55B462FB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188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4E8EC-AAB5-B840-BA6D-658EF1C39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88BC613-3E90-7342-8B90-ED1D572F0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D4F239-4FCA-584F-AF06-A2DD78EBC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C0704-5540-E74B-AF10-32631F4686B1}" type="datetimeFigureOut">
              <a:rPr lang="nl-NL" smtClean="0"/>
              <a:pPr/>
              <a:t>21-11-2023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431651-5CAD-F34A-9F6A-868AE3A9F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7DCD41-BC23-3446-9CFC-B70953B7E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00464C-7874-2644-9E03-9A55B462FB0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597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8C10BA-146C-2647-88EE-96E5CD2EF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D5BFE3-875A-964C-98CE-1A8AC9CF72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A6E573E-9482-174A-8E5A-28545D46C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A2C25A-D3E7-5140-9014-420E293D9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0704-5540-E74B-AF10-32631F4686B1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AD06181-4CC2-A349-B26D-3B54ED3C4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C255289-96D3-804F-A50D-7813EBBF1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464C-7874-2644-9E03-9A55B462FB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039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E593F2-7C30-6D49-8636-2014DD1AF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3AB5AD-ECF3-3748-84F3-B8F6E728D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BD5B183-0599-1244-934C-390D309D5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16149A3-63B1-414D-818E-CAD180C4D1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CF20694-01C6-874F-B367-B5E4A4BDC6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BF517F2-A7D0-9A40-9FE7-BB02A9FBE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0704-5540-E74B-AF10-32631F4686B1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6FDD5E5-FE99-924E-8BC3-300D7BDE5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C30BD69-532C-E940-A035-2481A9D09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464C-7874-2644-9E03-9A55B462FB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229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F8DAAB-7975-0E4D-B42A-D5AFABE08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F1372CE-EA8D-204A-A80B-4C87EF349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0704-5540-E74B-AF10-32631F4686B1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2D87028-A311-6441-ADFE-A60F7FEED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1420BC6-75B3-2847-A389-8F92C7C43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464C-7874-2644-9E03-9A55B462FB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16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596A39F-6FCF-8E46-AFA4-39F38897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0704-5540-E74B-AF10-32631F4686B1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47E8A05-6348-1448-9886-CFD2347F6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EE632-6641-7E43-8077-E5B12F54A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464C-7874-2644-9E03-9A55B462FB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921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7407EF-6F1E-934D-B64E-83217DF2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E5D8E2-1985-2F43-8A9C-26D858B5E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7F76E29-F93E-3544-95D0-4B50E23DE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ACBA799-582F-9B46-8736-2DF94E547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0704-5540-E74B-AF10-32631F4686B1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49011BE-6245-C34E-B8E8-2327AAAC1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BD187CF-450C-4841-9D6F-257D370AF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464C-7874-2644-9E03-9A55B462FB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6426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D5172-CC2F-0A41-A8FF-655EFE1E1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2295BEF-05A8-4F42-8C5E-E53CAAC927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08E2A8-E06E-0C4A-9CA1-A2733B966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CE83018-233E-FB40-B897-6F5824101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0704-5540-E74B-AF10-32631F4686B1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D532CB2-04C7-3841-BCC5-CB092BC13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908B75B-01E6-CB4F-BB0B-DB71A4BB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464C-7874-2644-9E03-9A55B462FB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06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8D752EB-B812-5147-9F1A-AD1E67F4E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B8BB855-50F4-104A-9D43-5C574EC5E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513B2D-6208-C347-B436-C02DF3F2B6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C0704-5540-E74B-AF10-32631F4686B1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B66A6A-76DE-4F4C-826A-81DFD924DC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4DA76E-E54B-D24E-BC44-4663BB9E8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0464C-7874-2644-9E03-9A55B462FB07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9CD80C6-FB56-E442-B02B-3247AD348D08}"/>
              </a:ext>
            </a:extLst>
          </p:cNvPr>
          <p:cNvSpPr txBox="1"/>
          <p:nvPr userDrawn="1"/>
        </p:nvSpPr>
        <p:spPr>
          <a:xfrm>
            <a:off x="-3332136" y="464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251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6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7BBDFB-F8A5-0E49-922A-68D383B1F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119" y="1042556"/>
            <a:ext cx="10703761" cy="1005449"/>
          </a:xfrm>
        </p:spPr>
        <p:txBody>
          <a:bodyPr>
            <a:normAutofit/>
          </a:bodyPr>
          <a:lstStyle/>
          <a:p>
            <a:r>
              <a:rPr lang="nl-NL" sz="6600" dirty="0" err="1">
                <a:solidFill>
                  <a:srgbClr val="002060"/>
                </a:solidFill>
              </a:rPr>
              <a:t>Convinced</a:t>
            </a:r>
            <a:r>
              <a:rPr lang="nl-NL" sz="6600" dirty="0">
                <a:solidFill>
                  <a:srgbClr val="002060"/>
                </a:solidFill>
              </a:rPr>
              <a:t> or </a:t>
            </a:r>
            <a:r>
              <a:rPr lang="nl-NL" sz="6600" dirty="0" err="1">
                <a:solidFill>
                  <a:srgbClr val="002060"/>
                </a:solidFill>
              </a:rPr>
              <a:t>not</a:t>
            </a:r>
            <a:r>
              <a:rPr lang="nl-NL" sz="6600" dirty="0">
                <a:solidFill>
                  <a:srgbClr val="002060"/>
                </a:solidFill>
              </a:rPr>
              <a:t> </a:t>
            </a:r>
            <a:r>
              <a:rPr lang="nl-NL" sz="6600" dirty="0" err="1">
                <a:solidFill>
                  <a:srgbClr val="002060"/>
                </a:solidFill>
              </a:rPr>
              <a:t>Convinced</a:t>
            </a:r>
            <a:r>
              <a:rPr lang="nl-NL" sz="6600" dirty="0">
                <a:solidFill>
                  <a:srgbClr val="002060"/>
                </a:solidFill>
              </a:rPr>
              <a:t> 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51D0812-0409-DB4F-9023-B6DF613C9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116" y="2531062"/>
            <a:ext cx="9839657" cy="1427162"/>
          </a:xfrm>
        </p:spPr>
        <p:txBody>
          <a:bodyPr>
            <a:normAutofit/>
          </a:bodyPr>
          <a:lstStyle/>
          <a:p>
            <a:r>
              <a:rPr lang="nl-NL" sz="4400" dirty="0" err="1">
                <a:solidFill>
                  <a:srgbClr val="002060"/>
                </a:solidFill>
              </a:rPr>
              <a:t>Hemodiafiltratie</a:t>
            </a:r>
            <a:r>
              <a:rPr lang="nl-NL" sz="4400" dirty="0">
                <a:solidFill>
                  <a:srgbClr val="002060"/>
                </a:solidFill>
              </a:rPr>
              <a:t> géén nieuwe techniek !</a:t>
            </a:r>
          </a:p>
          <a:p>
            <a:r>
              <a:rPr lang="nl-NL" sz="4400" dirty="0">
                <a:solidFill>
                  <a:srgbClr val="002060"/>
                </a:solidFill>
              </a:rPr>
              <a:t>De nieuwe standaardbehandeling ?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3838100-B9AD-F28C-CEBF-F451C2E76E5A}"/>
              </a:ext>
            </a:extLst>
          </p:cNvPr>
          <p:cNvSpPr txBox="1"/>
          <p:nvPr/>
        </p:nvSpPr>
        <p:spPr>
          <a:xfrm>
            <a:off x="744118" y="4576450"/>
            <a:ext cx="8577163" cy="1001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892CB"/>
              </a:buClr>
              <a:buSzTx/>
              <a:buFont typeface="Avenir Next LT Pro" panose="020B0504020202020204" pitchFamily="34" charset="0"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Dr. Gaico Verseput, Internist Nefroloog</a:t>
            </a: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892CB"/>
              </a:buClr>
              <a:buSzTx/>
              <a:buFont typeface="Avenir Next LT Pro" panose="020B0504020202020204" pitchFamily="34" charset="0"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Zuyderland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Medisch Centrum, Sittard-Geleen en Heerlen.</a:t>
            </a:r>
          </a:p>
        </p:txBody>
      </p:sp>
    </p:spTree>
    <p:extLst>
      <p:ext uri="{BB962C8B-B14F-4D97-AF65-F5344CB8AC3E}">
        <p14:creationId xmlns:p14="http://schemas.microsoft.com/office/powerpoint/2010/main" val="1631548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6CA8B4A-9895-D46C-B8B8-D6FEE1276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1587" y="593679"/>
            <a:ext cx="9144000" cy="94851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2060"/>
                </a:solidFill>
              </a:rPr>
              <a:t>Conclusie 2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9E3EAB85-7F09-15F7-AF34-FE67D37E4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502" y="2367887"/>
            <a:ext cx="10228998" cy="4391168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rgbClr val="002060"/>
                </a:solidFill>
              </a:rPr>
              <a:t>Deze studie is uitstekend uitgevoerd maar onder nefrologen worden een aantal opmerkingen gemaakt:</a:t>
            </a:r>
          </a:p>
          <a:p>
            <a:endParaRPr lang="nl-NL" sz="28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002060"/>
                </a:solidFill>
              </a:rPr>
              <a:t>Onvoldoende patiënten om de vooraf bepaalde power van 1800 te behalen.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002060"/>
                </a:solidFill>
              </a:rPr>
              <a:t>Verschil in kans op overlijden lijkt mogelijk te komen door patiënten </a:t>
            </a:r>
            <a:r>
              <a:rPr lang="nl-NL" u="sng" dirty="0">
                <a:solidFill>
                  <a:srgbClr val="002060"/>
                </a:solidFill>
              </a:rPr>
              <a:t>zonder</a:t>
            </a:r>
            <a:r>
              <a:rPr lang="nl-NL" dirty="0">
                <a:solidFill>
                  <a:srgbClr val="002060"/>
                </a:solidFill>
              </a:rPr>
              <a:t> diabetes of </a:t>
            </a:r>
            <a:r>
              <a:rPr lang="nl-NL" u="sng" dirty="0">
                <a:solidFill>
                  <a:srgbClr val="002060"/>
                </a:solidFill>
              </a:rPr>
              <a:t>zonder</a:t>
            </a:r>
            <a:r>
              <a:rPr lang="nl-NL" dirty="0">
                <a:solidFill>
                  <a:srgbClr val="002060"/>
                </a:solidFill>
              </a:rPr>
              <a:t> hart- en vaatziekte.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002060"/>
                </a:solidFill>
              </a:rPr>
              <a:t>Minder overleden patiënten dan verwacht gedurende de studie periode.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002060"/>
                </a:solidFill>
              </a:rPr>
              <a:t>Mogelijk veel patiënten met geen of weinig bijkomende ziektes in de studie ?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dirty="0">
              <a:solidFill>
                <a:srgbClr val="00206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nl-NL" sz="2400" dirty="0">
              <a:solidFill>
                <a:srgbClr val="002060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1641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6CA8B4A-9895-D46C-B8B8-D6FEE1276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1587" y="593679"/>
            <a:ext cx="9144000" cy="94851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2060"/>
                </a:solidFill>
              </a:rPr>
              <a:t>Hoe verder ?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9E3EAB85-7F09-15F7-AF34-FE67D37E4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502" y="2367887"/>
            <a:ext cx="10228998" cy="4391168"/>
          </a:xfrm>
        </p:spPr>
        <p:txBody>
          <a:bodyPr>
            <a:normAutofit/>
          </a:bodyPr>
          <a:lstStyle/>
          <a:p>
            <a:pPr lvl="1" algn="l"/>
            <a:r>
              <a:rPr lang="nl-NL" sz="6000" dirty="0">
                <a:solidFill>
                  <a:srgbClr val="002060"/>
                </a:solidFill>
              </a:rPr>
              <a:t>Consensus nodig binnen NFN</a:t>
            </a:r>
          </a:p>
          <a:p>
            <a:pPr lvl="1" algn="l"/>
            <a:endParaRPr lang="nl-NL" sz="6000" dirty="0">
              <a:solidFill>
                <a:srgbClr val="002060"/>
              </a:solidFill>
            </a:endParaRPr>
          </a:p>
          <a:p>
            <a:pPr lvl="1" algn="l"/>
            <a:r>
              <a:rPr lang="nl-NL" sz="6000" dirty="0">
                <a:solidFill>
                  <a:srgbClr val="002060"/>
                </a:solidFill>
              </a:rPr>
              <a:t>Mogelijk aangepast protocol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90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4">
            <a:extLst>
              <a:ext uri="{FF2B5EF4-FFF2-40B4-BE49-F238E27FC236}">
                <a16:creationId xmlns:a16="http://schemas.microsoft.com/office/drawing/2014/main" id="{501FB61A-219A-F3CB-10BE-56F37B3A5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242" y="1146132"/>
            <a:ext cx="8284851" cy="383775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76CA8B4A-9895-D46C-B8B8-D6FEE1276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221" y="0"/>
            <a:ext cx="9144000" cy="2599151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2060"/>
                </a:solidFill>
              </a:rPr>
              <a:t>Hemo</a:t>
            </a:r>
            <a:r>
              <a:rPr lang="nl-NL" dirty="0">
                <a:solidFill>
                  <a:srgbClr val="FF0000"/>
                </a:solidFill>
              </a:rPr>
              <a:t>dia</a:t>
            </a:r>
            <a:r>
              <a:rPr lang="nl-NL" dirty="0">
                <a:solidFill>
                  <a:srgbClr val="002060"/>
                </a:solidFill>
              </a:rPr>
              <a:t>lyse       </a:t>
            </a:r>
            <a:r>
              <a:rPr lang="nl-NL" dirty="0" err="1">
                <a:solidFill>
                  <a:srgbClr val="002060"/>
                </a:solidFill>
              </a:rPr>
              <a:t>Hemo</a:t>
            </a:r>
            <a:r>
              <a:rPr lang="nl-NL" dirty="0" err="1">
                <a:solidFill>
                  <a:srgbClr val="7030A0"/>
                </a:solidFill>
              </a:rPr>
              <a:t>filtratie</a:t>
            </a:r>
            <a:r>
              <a:rPr lang="nl-NL" dirty="0">
                <a:solidFill>
                  <a:srgbClr val="00B050"/>
                </a:solidFill>
              </a:rPr>
              <a:t> </a:t>
            </a:r>
            <a:r>
              <a:rPr lang="nl-NL" dirty="0">
                <a:solidFill>
                  <a:srgbClr val="002060"/>
                </a:solidFill>
              </a:rPr>
              <a:t>             </a:t>
            </a:r>
            <a:br>
              <a:rPr lang="nl-NL" dirty="0">
                <a:solidFill>
                  <a:srgbClr val="002060"/>
                </a:solidFill>
              </a:rPr>
            </a:br>
            <a:br>
              <a:rPr lang="nl-NL" dirty="0"/>
            </a:br>
            <a:endParaRPr lang="nl-NL" dirty="0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9E3EAB85-7F09-15F7-AF34-FE67D37E4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854" y="5285984"/>
            <a:ext cx="9144000" cy="899291"/>
          </a:xfrm>
        </p:spPr>
        <p:txBody>
          <a:bodyPr>
            <a:noAutofit/>
          </a:bodyPr>
          <a:lstStyle/>
          <a:p>
            <a:r>
              <a:rPr lang="nl-NL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Combinatie: </a:t>
            </a:r>
            <a:r>
              <a:rPr lang="nl-NL" sz="4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Hemo</a:t>
            </a:r>
            <a:r>
              <a:rPr lang="nl-NL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</a:t>
            </a:r>
            <a:r>
              <a:rPr lang="nl-NL" sz="48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filtratie</a:t>
            </a:r>
            <a:r>
              <a:rPr lang="nl-NL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(HDF)</a:t>
            </a:r>
          </a:p>
        </p:txBody>
      </p:sp>
    </p:spTree>
    <p:extLst>
      <p:ext uri="{BB962C8B-B14F-4D97-AF65-F5344CB8AC3E}">
        <p14:creationId xmlns:p14="http://schemas.microsoft.com/office/powerpoint/2010/main" val="210783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6CA8B4A-9895-D46C-B8B8-D6FEE1276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1587" y="593679"/>
            <a:ext cx="9144000" cy="94851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2060"/>
                </a:solidFill>
              </a:rPr>
              <a:t>Hoe werkt HDF praktisch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9E3EAB85-7F09-15F7-AF34-FE67D37E4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6711" y="2367887"/>
            <a:ext cx="5245290" cy="439116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892CB"/>
              </a:buClr>
              <a:buSzTx/>
              <a:buFont typeface="Avenir Next LT Pro" panose="020B0504020202020204" pitchFamily="34" charset="0"/>
              <a:buNone/>
              <a:tabLst/>
              <a:defRPr/>
            </a:pPr>
            <a:r>
              <a:rPr lang="nl-NL" b="1" dirty="0">
                <a:solidFill>
                  <a:srgbClr val="002060"/>
                </a:solidFill>
                <a:latin typeface="Trebuchet MS" panose="020B0603020202020204" pitchFamily="34" charset="0"/>
              </a:rPr>
              <a:t>HDF = </a:t>
            </a: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extra verwijdering en </a:t>
            </a:r>
            <a:r>
              <a:rPr lang="nl-NL" b="1" dirty="0">
                <a:solidFill>
                  <a:srgbClr val="002060"/>
                </a:solidFill>
                <a:latin typeface="Trebuchet MS" panose="020B0603020202020204" pitchFamily="34" charset="0"/>
              </a:rPr>
              <a:t>tegelijk teruggave van vocht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892CB"/>
              </a:buClr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Verwijdering (middels ultrafiltratie) van </a:t>
            </a:r>
            <a:r>
              <a:rPr lang="nl-NL" sz="1800" dirty="0">
                <a:solidFill>
                  <a:srgbClr val="002060"/>
                </a:solidFill>
                <a:latin typeface="Trebuchet MS" panose="020B0603020202020204" pitchFamily="34" charset="0"/>
              </a:rPr>
              <a:t>extra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bloedvloeistof (plasma)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(A)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892CB"/>
              </a:buClr>
              <a:buSzTx/>
              <a:buFontTx/>
              <a:buChar char="-"/>
              <a:tabLst/>
              <a:defRPr/>
            </a:pPr>
            <a:r>
              <a:rPr lang="nl-NL" sz="1800" dirty="0">
                <a:solidFill>
                  <a:srgbClr val="002060"/>
                </a:solidFill>
                <a:latin typeface="Trebuchet MS" panose="020B0603020202020204" pitchFamily="34" charset="0"/>
              </a:rPr>
              <a:t>Teruggeven van vocht met  een infuus met SCHOON (ultra puur) vocht om het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extra verwijderde vocht in de patiënt in balans te brengen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(B)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892CB"/>
              </a:buClr>
              <a:buSzTx/>
              <a:buFont typeface="Avenir Next LT Pro" panose="020B0504020202020204" pitchFamily="34" charset="0"/>
              <a:buChar char="+"/>
              <a:tabLst/>
              <a:defRPr/>
            </a:pPr>
            <a:r>
              <a:rPr kumimoji="0" lang="nl-NL" sz="2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Forse toename in verwijdering van afvalstoffen</a:t>
            </a:r>
          </a:p>
          <a:p>
            <a:endParaRPr lang="nl-NL" dirty="0"/>
          </a:p>
        </p:txBody>
      </p:sp>
      <p:pic>
        <p:nvPicPr>
          <p:cNvPr id="5" name="Picture 2" descr="Image">
            <a:extLst>
              <a:ext uri="{FF2B5EF4-FFF2-40B4-BE49-F238E27FC236}">
                <a16:creationId xmlns:a16="http://schemas.microsoft.com/office/drawing/2014/main" id="{243AA2B8-F9AA-EEF5-77AF-30CB4D17E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496" y="2466692"/>
            <a:ext cx="6443895" cy="409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86E8585-9EC3-08C2-4E45-2B29D90E75D9}"/>
              </a:ext>
            </a:extLst>
          </p:cNvPr>
          <p:cNvSpPr txBox="1"/>
          <p:nvPr/>
        </p:nvSpPr>
        <p:spPr>
          <a:xfrm>
            <a:off x="2968387" y="4667535"/>
            <a:ext cx="27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2060"/>
                </a:solidFill>
                <a:highlight>
                  <a:srgbClr val="FFFF00"/>
                </a:highlight>
              </a:rPr>
              <a:t>A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9797E17-A117-9174-5F69-DBAA8AE2088D}"/>
              </a:ext>
            </a:extLst>
          </p:cNvPr>
          <p:cNvSpPr txBox="1"/>
          <p:nvPr/>
        </p:nvSpPr>
        <p:spPr>
          <a:xfrm>
            <a:off x="5488674" y="3429000"/>
            <a:ext cx="266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2060"/>
                </a:solidFill>
                <a:highlight>
                  <a:srgbClr val="FFFF00"/>
                </a:highlight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970700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F87A6A-4C0F-D44C-10B2-81ABCC2A8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69893"/>
            <a:ext cx="10515600" cy="871822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002060"/>
                </a:solidFill>
              </a:rPr>
              <a:t>Waarom 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6159EC-1427-84E0-BAEC-A6009D11D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29817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005F5E8-A286-0970-399F-109172A126FB}"/>
              </a:ext>
            </a:extLst>
          </p:cNvPr>
          <p:cNvSpPr txBox="1">
            <a:spLocks/>
          </p:cNvSpPr>
          <p:nvPr/>
        </p:nvSpPr>
        <p:spPr>
          <a:xfrm>
            <a:off x="838200" y="3992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nl-NL" sz="4800" dirty="0">
                <a:solidFill>
                  <a:srgbClr val="002060"/>
                </a:solidFill>
              </a:rPr>
              <a:t>CONVINCE studie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387ADBC-8141-29BA-A183-61C95CD14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78288"/>
            <a:ext cx="10515600" cy="177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28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C44806-F8DE-0B1D-F95D-66D4B3DB6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249" y="179237"/>
            <a:ext cx="11149583" cy="1956452"/>
          </a:xfrm>
        </p:spPr>
        <p:txBody>
          <a:bodyPr>
            <a:normAutofit fontScale="90000"/>
          </a:bodyPr>
          <a:lstStyle/>
          <a:p>
            <a:r>
              <a:rPr lang="nl-NL" sz="2800" dirty="0">
                <a:solidFill>
                  <a:srgbClr val="002060"/>
                </a:solidFill>
              </a:rPr>
              <a:t>Eerdere studies geen overtuigend bewijs van voordeel HDF.</a:t>
            </a:r>
            <a:br>
              <a:rPr lang="nl-NL" sz="2800" dirty="0">
                <a:solidFill>
                  <a:srgbClr val="002060"/>
                </a:solidFill>
              </a:rPr>
            </a:br>
            <a:r>
              <a:rPr lang="nl-NL" sz="2700" dirty="0">
                <a:solidFill>
                  <a:srgbClr val="002060"/>
                </a:solidFill>
              </a:rPr>
              <a:t>Maar als alle gegevens uit alle studies bij elkaar worden bekeken dan blijkt:</a:t>
            </a:r>
            <a:br>
              <a:rPr lang="nl-NL" sz="2700" dirty="0">
                <a:solidFill>
                  <a:srgbClr val="002060"/>
                </a:solidFill>
              </a:rPr>
            </a:br>
            <a:br>
              <a:rPr lang="nl-NL" sz="2700" dirty="0">
                <a:solidFill>
                  <a:srgbClr val="002060"/>
                </a:solidFill>
              </a:rPr>
            </a:br>
            <a:r>
              <a:rPr lang="nl-NL" sz="3100" dirty="0">
                <a:solidFill>
                  <a:srgbClr val="002060"/>
                </a:solidFill>
              </a:rPr>
              <a:t>HDF van </a:t>
            </a:r>
            <a:r>
              <a:rPr lang="nl-NL" sz="3100" dirty="0">
                <a:solidFill>
                  <a:srgbClr val="002060"/>
                </a:solidFill>
                <a:highlight>
                  <a:srgbClr val="FFFF00"/>
                </a:highlight>
              </a:rPr>
              <a:t>meer dan 23 liter </a:t>
            </a:r>
            <a:r>
              <a:rPr lang="nl-NL" sz="3100" dirty="0">
                <a:solidFill>
                  <a:srgbClr val="002060"/>
                </a:solidFill>
              </a:rPr>
              <a:t>per behandeling, wel een mogelijk voordeel.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DA4C68-4FEB-77DF-D002-8FDBCEC63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649" y="6960994"/>
            <a:ext cx="10515600" cy="429268"/>
          </a:xfrm>
        </p:spPr>
        <p:txBody>
          <a:bodyPr>
            <a:normAutofit fontScale="92500" lnSpcReduction="10000"/>
          </a:bodyPr>
          <a:lstStyle/>
          <a:p>
            <a:endParaRPr lang="nl-NL" dirty="0"/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E460555A-4790-DBAC-C4FB-E18518810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72" y="2135688"/>
            <a:ext cx="5015478" cy="286885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BD8847A-98B4-E69C-5F73-FB57C7B1F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416" y="2265192"/>
            <a:ext cx="5032035" cy="283052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70713A3-4D1F-0D41-EDFD-DDE60D0DE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805" y="4034502"/>
            <a:ext cx="4912659" cy="279698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0230CFE-829B-0054-1A02-C8336D23DB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1416" y="3775078"/>
            <a:ext cx="5673012" cy="312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11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8A1B90-FEBB-34B6-A44F-4CE350625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rgbClr val="002060"/>
                </a:solidFill>
              </a:rPr>
              <a:t>Convince</a:t>
            </a:r>
            <a:r>
              <a:rPr lang="nl-NL" dirty="0">
                <a:solidFill>
                  <a:srgbClr val="002060"/>
                </a:solidFill>
              </a:rPr>
              <a:t> studie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065220-6529-238C-C853-448A37D86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Vergelijkt </a:t>
            </a:r>
            <a:r>
              <a:rPr lang="nl-NL" sz="1800" dirty="0">
                <a:solidFill>
                  <a:srgbClr val="002060"/>
                </a:solidFill>
                <a:latin typeface="Segoe UI"/>
              </a:rPr>
              <a:t>de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behandeling met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Segoe UI"/>
                <a:ea typeface="+mn-ea"/>
                <a:cs typeface="+mn-cs"/>
              </a:rPr>
              <a:t>high flux </a:t>
            </a:r>
            <a:r>
              <a:rPr kumimoji="0" lang="nl-NL" sz="1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Segoe UI"/>
                <a:ea typeface="+mn-ea"/>
                <a:cs typeface="+mn-cs"/>
              </a:rPr>
              <a:t>hemodialyse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versus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Segoe UI"/>
                <a:ea typeface="+mn-ea"/>
                <a:cs typeface="+mn-cs"/>
              </a:rPr>
              <a:t>hoge dosis </a:t>
            </a:r>
            <a:r>
              <a:rPr kumimoji="0" lang="nl-NL" sz="18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Segoe UI"/>
                <a:ea typeface="+mn-ea"/>
                <a:cs typeface="+mn-cs"/>
              </a:rPr>
              <a:t>hemodialfitratie</a:t>
            </a:r>
            <a:r>
              <a:rPr kumimoji="0" lang="nl-NL" sz="1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Segoe UI"/>
                <a:ea typeface="+mn-ea"/>
                <a:cs typeface="+mn-cs"/>
              </a:rPr>
              <a:t> (HDF)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Duur van </a:t>
            </a:r>
            <a:r>
              <a:rPr lang="nl-NL" sz="1800" dirty="0">
                <a:solidFill>
                  <a:srgbClr val="002060"/>
                </a:solidFill>
                <a:latin typeface="Segoe UI"/>
              </a:rPr>
              <a:t>de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studie: November 2018 – April 2021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Investigator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initiated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, dus niet vanuit de farmaceutische industrie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Wie mocht meedoen: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18 jaar of ouder, minimaal 3 maanden hemodialyse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600" dirty="0">
                <a:solidFill>
                  <a:srgbClr val="002060"/>
                </a:solidFill>
                <a:latin typeface="Segoe UI"/>
              </a:rPr>
              <a:t>A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kunnen van hoge dosis HDF 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Segoe UI"/>
                <a:ea typeface="+mn-ea"/>
                <a:cs typeface="+mn-cs"/>
              </a:rPr>
              <a:t>(meer dan 23 liter)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nl-NL" sz="1600" dirty="0">
              <a:solidFill>
                <a:srgbClr val="002060"/>
              </a:solidFill>
              <a:latin typeface="Segoe U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Wanneer mocht een patiënt niet meedoen: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Eerder niet kunnen verdragen van HDF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600" dirty="0">
                <a:solidFill>
                  <a:srgbClr val="002060"/>
                </a:solidFill>
                <a:latin typeface="Segoe UI"/>
              </a:rPr>
              <a:t>L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evensverwachting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minder dan 3 maanden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600" dirty="0">
                <a:solidFill>
                  <a:srgbClr val="002060"/>
                </a:solidFill>
                <a:latin typeface="Segoe UI"/>
              </a:rPr>
              <a:t>Eerder binnen 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90 dagen HDF gedaan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600" dirty="0">
                <a:solidFill>
                  <a:srgbClr val="002060"/>
                </a:solidFill>
                <a:latin typeface="Segoe UI"/>
              </a:rPr>
              <a:t>Al geplande of verwachte n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iertransplantatie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met een levende donor binnen 6 maanden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8678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8137F9-CF8A-2119-83F0-884D465C8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2060"/>
                </a:solidFill>
              </a:rPr>
              <a:t>Studie opzet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072E37-1BAD-73CB-361D-AE1042808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750" y="1777858"/>
            <a:ext cx="4932196" cy="4351338"/>
          </a:xfrm>
        </p:spPr>
        <p:txBody>
          <a:bodyPr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892CB"/>
              </a:buClr>
              <a:buSzTx/>
              <a:buFont typeface="Avenir Next LT Pro" panose="020B0504020202020204" pitchFamily="34" charset="0"/>
              <a:buChar char="+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Follow-up gedurende reguliere klinische praktijk dus geen speciale andere controles of behandeling daarnaast.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892CB"/>
              </a:buClr>
              <a:buSzTx/>
              <a:buFont typeface="Avenir Next LT Pro" panose="020B0504020202020204" pitchFamily="34" charset="0"/>
              <a:buChar char="+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B892CB"/>
              </a:buClr>
              <a:buSz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Powerberekening van 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Segoe UI"/>
                <a:ea typeface="+mn-ea"/>
                <a:cs typeface="+mn-cs"/>
              </a:rPr>
              <a:t>1800 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patiënten</a:t>
            </a:r>
            <a:r>
              <a:rPr lang="nl-NL" dirty="0">
                <a:solidFill>
                  <a:srgbClr val="002060"/>
                </a:solidFill>
                <a:latin typeface="Segoe UI"/>
              </a:rPr>
              <a:t>. Dat wil zeggen: van te voren is berekend dat er met zekerheid een verschil is aan te tonen, dat niet op toeval berust, als er 1800 patiënten worden onderzocht (2 groepen van 900).</a:t>
            </a:r>
            <a:endParaRPr kumimoji="0" lang="nl-N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F46F308-5DAF-1A19-A4A7-0942EAB3F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42472"/>
            <a:ext cx="4530612" cy="5716862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B53C4026-69BD-A811-8CA2-D29123E923F8}"/>
              </a:ext>
            </a:extLst>
          </p:cNvPr>
          <p:cNvSpPr/>
          <p:nvPr/>
        </p:nvSpPr>
        <p:spPr>
          <a:xfrm>
            <a:off x="1806054" y="3616657"/>
            <a:ext cx="919731" cy="1842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6020B76-3336-3C5D-6BDF-B272A09242A9}"/>
              </a:ext>
            </a:extLst>
          </p:cNvPr>
          <p:cNvSpPr/>
          <p:nvPr/>
        </p:nvSpPr>
        <p:spPr>
          <a:xfrm>
            <a:off x="4073857" y="3616657"/>
            <a:ext cx="696036" cy="1842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C0D6AD2A-A1D6-05F3-C5CB-AF3EAB5DC7DC}"/>
              </a:ext>
            </a:extLst>
          </p:cNvPr>
          <p:cNvSpPr/>
          <p:nvPr/>
        </p:nvSpPr>
        <p:spPr>
          <a:xfrm>
            <a:off x="3421039" y="5867760"/>
            <a:ext cx="1444387" cy="1546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D9B0739-310F-5C85-A68A-9EDBE5610EB1}"/>
              </a:ext>
            </a:extLst>
          </p:cNvPr>
          <p:cNvSpPr/>
          <p:nvPr/>
        </p:nvSpPr>
        <p:spPr>
          <a:xfrm>
            <a:off x="1281398" y="5838190"/>
            <a:ext cx="1444387" cy="1842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0537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3E4FA1-81BE-B6E9-FF53-04B068553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43956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2060"/>
                </a:solidFill>
              </a:rPr>
              <a:t>Resultaat: </a:t>
            </a:r>
            <a:r>
              <a:rPr lang="nl-NL" dirty="0" err="1">
                <a:solidFill>
                  <a:srgbClr val="002060"/>
                </a:solidFill>
              </a:rPr>
              <a:t>Number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Needed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to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Treat</a:t>
            </a:r>
            <a:r>
              <a:rPr lang="nl-NL" dirty="0">
                <a:solidFill>
                  <a:srgbClr val="002060"/>
                </a:solidFill>
              </a:rPr>
              <a:t> (NNT) = 21,7 </a:t>
            </a:r>
            <a:br>
              <a:rPr lang="nl-NL" dirty="0">
                <a:solidFill>
                  <a:srgbClr val="002060"/>
                </a:solidFill>
              </a:rPr>
            </a:br>
            <a:br>
              <a:rPr lang="nl-NL" dirty="0"/>
            </a:br>
            <a:r>
              <a:rPr lang="nl-NL" sz="2800" b="0" dirty="0">
                <a:solidFill>
                  <a:srgbClr val="002060"/>
                </a:solidFill>
              </a:rPr>
              <a:t>Om 1 overlijden in een periode van 3 jaar behandeling te voorkomen moeten 22 patiënten met hoge dosis HDF worden behandeld in plaats van met high flux hemodialyse.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AF289A-62DF-C862-84DE-11EE0D6C8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5009" y="2831186"/>
            <a:ext cx="3253854" cy="4351338"/>
          </a:xfr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892CB"/>
              </a:buClr>
              <a:buSzTx/>
              <a:buFontTx/>
              <a:buChar char="-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41243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Uitvallers: HDF 18 (2,6%) en HD 12 (1.8%) 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892CB"/>
              </a:buClr>
              <a:buSzTx/>
              <a:buFontTx/>
              <a:buChar char="-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41243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Zo goed als complete </a:t>
            </a:r>
            <a:r>
              <a:rPr lang="nl-NL" sz="2000" dirty="0">
                <a:solidFill>
                  <a:srgbClr val="41243E"/>
                </a:solidFill>
                <a:latin typeface="Segoe UI"/>
              </a:rPr>
              <a:t>opvolging van alle patiënten.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41243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892CB"/>
              </a:buClr>
              <a:buSzTx/>
              <a:buFont typeface="Avenir Next LT Pro" panose="020B0504020202020204" pitchFamily="34" charset="0"/>
              <a:buChar char="+"/>
              <a:tabLst/>
              <a:defRPr/>
            </a:pPr>
            <a:r>
              <a:rPr lang="nl-NL" sz="2000" dirty="0">
                <a:solidFill>
                  <a:srgbClr val="41243E"/>
                </a:solidFill>
                <a:highlight>
                  <a:srgbClr val="FFFF00"/>
                </a:highlight>
                <a:latin typeface="Segoe UI"/>
              </a:rPr>
              <a:t>V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1243E"/>
                </a:solidFill>
                <a:effectLst/>
                <a:highlight>
                  <a:srgbClr val="FFFF00"/>
                </a:highlight>
                <a:uLnTx/>
                <a:uFillTx/>
                <a:latin typeface="Segoe UI"/>
                <a:ea typeface="+mn-ea"/>
                <a:cs typeface="+mn-cs"/>
              </a:rPr>
              <a:t>olume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41243E"/>
                </a:solidFill>
                <a:effectLst/>
                <a:highlight>
                  <a:srgbClr val="FFFF00"/>
                </a:highlight>
                <a:uLnTx/>
                <a:uFillTx/>
                <a:latin typeface="Segoe UI"/>
                <a:ea typeface="+mn-ea"/>
                <a:cs typeface="+mn-cs"/>
              </a:rPr>
              <a:t> (23.1liter) behaald in 92% van de HDF </a:t>
            </a:r>
            <a:r>
              <a:rPr lang="nl-NL" sz="2000" dirty="0">
                <a:solidFill>
                  <a:srgbClr val="41243E"/>
                </a:solidFill>
                <a:highlight>
                  <a:srgbClr val="FFFF00"/>
                </a:highlight>
                <a:latin typeface="Segoe UI"/>
              </a:rPr>
              <a:t>behandelingen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41243E"/>
              </a:solidFill>
              <a:effectLst/>
              <a:highlight>
                <a:srgbClr val="FFFF00"/>
              </a:highlight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EA274DA-FEE5-309D-DF86-62D7C9DA3B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040"/>
          <a:stretch/>
        </p:blipFill>
        <p:spPr>
          <a:xfrm>
            <a:off x="439120" y="2831186"/>
            <a:ext cx="7305869" cy="390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0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6CA8B4A-9895-D46C-B8B8-D6FEE1276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1587" y="593679"/>
            <a:ext cx="9144000" cy="94851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2060"/>
                </a:solidFill>
              </a:rPr>
              <a:t>Conclusie 1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9E3EAB85-7F09-15F7-AF34-FE67D37E4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502" y="1774209"/>
            <a:ext cx="10228998" cy="4984846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rgbClr val="002060"/>
                </a:solidFill>
              </a:rPr>
              <a:t>Bij chronische dialyse patiënten die reeds 2.5-3.0 jaar dialyseren leidt de omschakeling van high flux Hemodialyse naar HDF in de daarop volgende 3 jaar behandeling tot: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rgbClr val="002060"/>
                </a:solidFill>
              </a:rPr>
              <a:t>Een relatieve afname met 23% van het risico op overlijden 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nl-NL" sz="2400" dirty="0">
                <a:solidFill>
                  <a:srgbClr val="002060"/>
                </a:solidFill>
                <a:highlight>
                  <a:srgbClr val="FFFF00"/>
                </a:highlight>
              </a:rPr>
              <a:t>140</a:t>
            </a:r>
            <a:r>
              <a:rPr lang="nl-NL" sz="2400" dirty="0">
                <a:solidFill>
                  <a:srgbClr val="002060"/>
                </a:solidFill>
              </a:rPr>
              <a:t> hemodialyse behandelden overleden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nl-NL" sz="2400" dirty="0">
                <a:solidFill>
                  <a:srgbClr val="002060"/>
                </a:solidFill>
                <a:highlight>
                  <a:srgbClr val="FFFF00"/>
                </a:highlight>
              </a:rPr>
              <a:t>110</a:t>
            </a:r>
            <a:r>
              <a:rPr lang="nl-NL" sz="2400" dirty="0">
                <a:solidFill>
                  <a:srgbClr val="002060"/>
                </a:solidFill>
              </a:rPr>
              <a:t> HDF behandelden overleden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rgbClr val="002060"/>
                </a:solidFill>
              </a:rPr>
              <a:t>Maar daarvoor is een HDF volume van meer dan 23 liter nodig bij meer dan 90% van alle behandelingen. Dit is niet bij iedere patiënt haalbaar.</a:t>
            </a:r>
          </a:p>
          <a:p>
            <a:endParaRPr lang="nl-NL" sz="2800" dirty="0">
              <a:solidFill>
                <a:srgbClr val="002060"/>
              </a:solidFill>
            </a:endParaRPr>
          </a:p>
          <a:p>
            <a:r>
              <a:rPr lang="nl-NL" sz="2800" u="sng" dirty="0">
                <a:solidFill>
                  <a:srgbClr val="002060"/>
                </a:solidFill>
              </a:rPr>
              <a:t>Geen uitspraken te doen over effectief bij nieuwe dialyse patiënten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65226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Zuyderland">
      <a:dk1>
        <a:srgbClr val="000000"/>
      </a:dk1>
      <a:lt1>
        <a:srgbClr val="FFFFFF"/>
      </a:lt1>
      <a:dk2>
        <a:srgbClr val="1E6B83"/>
      </a:dk2>
      <a:lt2>
        <a:srgbClr val="E7E6E6"/>
      </a:lt2>
      <a:accent1>
        <a:srgbClr val="8374C8"/>
      </a:accent1>
      <a:accent2>
        <a:srgbClr val="51BBB3"/>
      </a:accent2>
      <a:accent3>
        <a:srgbClr val="E95053"/>
      </a:accent3>
      <a:accent4>
        <a:srgbClr val="F5A733"/>
      </a:accent4>
      <a:accent5>
        <a:srgbClr val="1E6B83"/>
      </a:accent5>
      <a:accent6>
        <a:srgbClr val="82CEF0"/>
      </a:accent6>
      <a:hlink>
        <a:srgbClr val="1E6B83"/>
      </a:hlink>
      <a:folHlink>
        <a:srgbClr val="1E6B8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uyderland-Presentatie-Blanco[1235]" id="{EF01A66A-6DBB-774F-BC26-F87AB6310485}" vid="{A12F8285-16B9-6F40-B622-53B9ADF6274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8138E89AF865449120024EA2E6AB28" ma:contentTypeVersion="15" ma:contentTypeDescription="Een nieuw document maken." ma:contentTypeScope="" ma:versionID="0c37f0851f2ac6bc9cccf35a34e70eec">
  <xsd:schema xmlns:xsd="http://www.w3.org/2001/XMLSchema" xmlns:xs="http://www.w3.org/2001/XMLSchema" xmlns:p="http://schemas.microsoft.com/office/2006/metadata/properties" xmlns:ns2="6a34858c-98d6-4616-ba2b-564d92c5cfce" xmlns:ns3="9c1c412f-b643-446d-99ef-bf26fadf0ee9" targetNamespace="http://schemas.microsoft.com/office/2006/metadata/properties" ma:root="true" ma:fieldsID="c8d2a9834579bf2f3d6f619a40682bd0" ns2:_="" ns3:_="">
    <xsd:import namespace="6a34858c-98d6-4616-ba2b-564d92c5cfce"/>
    <xsd:import namespace="9c1c412f-b643-446d-99ef-bf26fadf0e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34858c-98d6-4616-ba2b-564d92c5cf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d867c2a-cafd-47d4-9bb7-7e23cb4e68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c412f-b643-446d-99ef-bf26fadf0ee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4d75fdcb-d4c7-4261-bf05-ae88251487a9}" ma:internalName="TaxCatchAll" ma:showField="CatchAllData" ma:web="9c1c412f-b643-446d-99ef-bf26fadf0e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34858c-98d6-4616-ba2b-564d92c5cfce">
      <Terms xmlns="http://schemas.microsoft.com/office/infopath/2007/PartnerControls"/>
    </lcf76f155ced4ddcb4097134ff3c332f>
    <TaxCatchAll xmlns="9c1c412f-b643-446d-99ef-bf26fadf0ee9" xsi:nil="true"/>
  </documentManagement>
</p:properties>
</file>

<file path=customXml/itemProps1.xml><?xml version="1.0" encoding="utf-8"?>
<ds:datastoreItem xmlns:ds="http://schemas.openxmlformats.org/officeDocument/2006/customXml" ds:itemID="{C0103E36-91AE-4740-B4A5-EC149EA23450}"/>
</file>

<file path=customXml/itemProps2.xml><?xml version="1.0" encoding="utf-8"?>
<ds:datastoreItem xmlns:ds="http://schemas.openxmlformats.org/officeDocument/2006/customXml" ds:itemID="{66866DFB-C4E4-43A3-B4B6-551415D34B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35A9F9-B9A7-4114-A3F8-F30F555A7CB3}">
  <ds:schemaRefs>
    <ds:schemaRef ds:uri="http://purl.org/dc/elements/1.1/"/>
    <ds:schemaRef ds:uri="http://schemas.microsoft.com/office/2006/documentManagement/types"/>
    <ds:schemaRef ds:uri="6a34858c-98d6-4616-ba2b-564d92c5cfce"/>
    <ds:schemaRef ds:uri="9c1c412f-b643-446d-99ef-bf26fadf0ee9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2438</TotalTime>
  <Words>547</Words>
  <Application>Microsoft Office PowerPoint</Application>
  <PresentationFormat>Breedbeeld</PresentationFormat>
  <Paragraphs>61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9" baseType="lpstr">
      <vt:lpstr>Arial</vt:lpstr>
      <vt:lpstr>Avenir Next LT Pro</vt:lpstr>
      <vt:lpstr>Calibri</vt:lpstr>
      <vt:lpstr>Calibri Light</vt:lpstr>
      <vt:lpstr>Segoe UI</vt:lpstr>
      <vt:lpstr>Trebuchet MS</vt:lpstr>
      <vt:lpstr>Wingdings</vt:lpstr>
      <vt:lpstr>Kantoorthema</vt:lpstr>
      <vt:lpstr>Convinced or not Convinced ?</vt:lpstr>
      <vt:lpstr>Hemodialyse       Hemofiltratie                </vt:lpstr>
      <vt:lpstr>Hoe werkt HDF praktisch</vt:lpstr>
      <vt:lpstr>Waarom ?</vt:lpstr>
      <vt:lpstr>Eerdere studies geen overtuigend bewijs van voordeel HDF. Maar als alle gegevens uit alle studies bij elkaar worden bekeken dan blijkt:  HDF van meer dan 23 liter per behandeling, wel een mogelijk voordeel. </vt:lpstr>
      <vt:lpstr>Convince studie</vt:lpstr>
      <vt:lpstr>Studie opzet  </vt:lpstr>
      <vt:lpstr>Resultaat: Number Needed to Treat (NNT) = 21,7   Om 1 overlijden in een periode van 3 jaar behandeling te voorkomen moeten 22 patiënten met hoge dosis HDF worden behandeld in plaats van met high flux hemodialyse.</vt:lpstr>
      <vt:lpstr>Conclusie 1</vt:lpstr>
      <vt:lpstr>Conclusie 2</vt:lpstr>
      <vt:lpstr>Hoe verder ?</vt:lpstr>
    </vt:vector>
  </TitlesOfParts>
  <Company>Zuyderland Medisch Centrum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Diagnose a vue</dc:title>
  <dc:creator>Gadaen, Rens</dc:creator>
  <cp:lastModifiedBy>Kitty Jager | NVN</cp:lastModifiedBy>
  <cp:revision>78</cp:revision>
  <dcterms:created xsi:type="dcterms:W3CDTF">2023-06-27T21:51:11Z</dcterms:created>
  <dcterms:modified xsi:type="dcterms:W3CDTF">2023-11-21T17:17:18Z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0x010100E18138E89AF865449120024EA2E6AB28</vt:lpwstr>
  </property>
  <property fmtid="{D5CDD505-2E9C-101B-9397-08002B2CF9AE}" pid="3" name="MediaServiceImageTags">
    <vt:lpwstr/>
  </property>
</Properties>
</file>